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47"/>
  </p:notesMasterIdLst>
  <p:sldIdLst>
    <p:sldId id="257" r:id="rId4"/>
    <p:sldId id="258" r:id="rId5"/>
    <p:sldId id="262" r:id="rId6"/>
    <p:sldId id="263" r:id="rId7"/>
    <p:sldId id="288" r:id="rId8"/>
    <p:sldId id="264" r:id="rId9"/>
    <p:sldId id="266" r:id="rId10"/>
    <p:sldId id="267" r:id="rId11"/>
    <p:sldId id="268" r:id="rId12"/>
    <p:sldId id="269" r:id="rId13"/>
    <p:sldId id="270" r:id="rId14"/>
    <p:sldId id="306" r:id="rId15"/>
    <p:sldId id="271" r:id="rId16"/>
    <p:sldId id="272" r:id="rId17"/>
    <p:sldId id="273" r:id="rId18"/>
    <p:sldId id="274" r:id="rId19"/>
    <p:sldId id="265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3" r:id="rId29"/>
    <p:sldId id="304" r:id="rId30"/>
    <p:sldId id="305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3651" autoAdjust="0"/>
  </p:normalViewPr>
  <p:slideViewPr>
    <p:cSldViewPr>
      <p:cViewPr>
        <p:scale>
          <a:sx n="85" d="100"/>
          <a:sy n="85" d="100"/>
        </p:scale>
        <p:origin x="-91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EC775-880C-44CB-8AE2-3269D895F24F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310F0-22F4-44BC-9418-29B3E40774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0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7/23/2024 10:38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12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2" y="1905000"/>
            <a:ext cx="8280918" cy="3108176"/>
          </a:xfrm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6600" b="0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/>
            </a:r>
            <a:br>
              <a:rPr lang="ru-RU" sz="6600" b="0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</a:br>
            <a:r>
              <a:rPr lang="ru-RU" sz="66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«Счастье твое закон бережет»</a:t>
            </a:r>
            <a:endParaRPr lang="ru-RU" sz="66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836712"/>
            <a:ext cx="5328592" cy="504056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0" i="0" dirty="0" smtClean="0">
                <a:solidFill>
                  <a:srgbClr val="FFFFFF">
                    <a:tint val="75000"/>
                  </a:srgbClr>
                </a:solidFill>
                <a:latin typeface="Book Antiqua" panose="02040602050305030304" pitchFamily="18" charset="0"/>
              </a:rPr>
              <a:t>Новоберезанская сельская библиотека</a:t>
            </a:r>
            <a:endParaRPr lang="ru-RU" b="0" i="0" dirty="0">
              <a:solidFill>
                <a:srgbClr val="FFFFFF">
                  <a:tint val="75000"/>
                </a:srgb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5301208"/>
            <a:ext cx="42953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A09EC321-9716-4E37-B1AE-D988C06F47FC}" type="datetime4">
              <a:rPr lang="ru-RU" sz="4400">
                <a:solidFill>
                  <a:srgbClr val="FFFFFF">
                    <a:tint val="75000"/>
                  </a:srgbClr>
                </a:solidFill>
                <a:latin typeface="Book Antiqua" panose="02040602050305030304" pitchFamily="18" charset="0"/>
              </a:rPr>
              <a:pPr marL="0" marR="0" lvl="0" indent="0" algn="l" defTabSz="91436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 июля 2024 г.</a:t>
            </a:fld>
            <a:endParaRPr lang="ru-RU" dirty="0"/>
          </a:p>
        </p:txBody>
      </p:sp>
      <p:pic>
        <p:nvPicPr>
          <p:cNvPr id="5" name="tristan-lohengrin-a-peaceful-sanctuary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560" y="5442246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2899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88640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Документы о правах </a:t>
            </a:r>
            <a:endParaRPr lang="ru-RU" sz="4000" b="1" spc="-150" dirty="0" smtClean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  <a:p>
            <a:pPr algn="ctr"/>
            <a:r>
              <a:rPr lang="ru-RU" sz="4000" b="1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и обязанностях </a:t>
            </a:r>
            <a:r>
              <a:rPr lang="ru-RU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детей: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18864" y="1772816"/>
            <a:ext cx="8229600" cy="4411662"/>
          </a:xfrm>
          <a:prstGeom prst="rect">
            <a:avLst/>
          </a:prstGeom>
        </p:spPr>
        <p:txBody>
          <a:bodyPr/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 smtClean="0">
                <a:latin typeface="Book Antiqua" panose="02040602050305030304" pitchFamily="18" charset="0"/>
              </a:rPr>
              <a:t>Конституция РФ</a:t>
            </a:r>
          </a:p>
          <a:p>
            <a:r>
              <a:rPr lang="ru-RU" sz="4000" dirty="0" smtClean="0">
                <a:latin typeface="Book Antiqua" panose="02040602050305030304" pitchFamily="18" charset="0"/>
              </a:rPr>
              <a:t>Конвенция о правах ребенка</a:t>
            </a:r>
          </a:p>
          <a:p>
            <a:r>
              <a:rPr lang="ru-RU" sz="4000" dirty="0" smtClean="0">
                <a:latin typeface="Book Antiqua" panose="02040602050305030304" pitchFamily="18" charset="0"/>
              </a:rPr>
              <a:t>Закон РФ «Об основных правах и  гарантиях ребенка в Российской Федерации»</a:t>
            </a:r>
          </a:p>
          <a:p>
            <a:r>
              <a:rPr lang="ru-RU" sz="4000" dirty="0" smtClean="0">
                <a:latin typeface="Book Antiqua" panose="02040602050305030304" pitchFamily="18" charset="0"/>
              </a:rPr>
              <a:t>Закон «Об Образовании»</a:t>
            </a:r>
          </a:p>
          <a:p>
            <a:r>
              <a:rPr lang="ru-RU" sz="4000" dirty="0" smtClean="0">
                <a:latin typeface="Book Antiqua" panose="02040602050305030304" pitchFamily="18" charset="0"/>
              </a:rPr>
              <a:t>Устав школы</a:t>
            </a:r>
          </a:p>
          <a:p>
            <a:endParaRPr lang="ru-RU" sz="4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5603394"/>
      </p:ext>
    </p:extLst>
  </p:cSld>
  <p:clrMapOvr>
    <a:masterClrMapping/>
  </p:clrMapOvr>
  <p:transition advTm="80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39"/>
            <a:ext cx="4028416" cy="60486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79936" y="332656"/>
            <a:ext cx="47920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Уполномоченный </a:t>
            </a:r>
            <a:endParaRPr lang="ru-RU" sz="3200" dirty="0" smtClean="0">
              <a:latin typeface="Book Antiqua" panose="02040602050305030304" pitchFamily="18" charset="0"/>
            </a:endParaRPr>
          </a:p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при </a:t>
            </a:r>
            <a:r>
              <a:rPr lang="ru-RU" sz="3200" dirty="0">
                <a:latin typeface="Book Antiqua" panose="02040602050305030304" pitchFamily="18" charset="0"/>
              </a:rPr>
              <a:t>Президенте </a:t>
            </a:r>
            <a:r>
              <a:rPr lang="ru-RU" sz="3200" dirty="0" smtClean="0">
                <a:latin typeface="Book Antiqua" panose="02040602050305030304" pitchFamily="18" charset="0"/>
              </a:rPr>
              <a:t>Российской Федерации</a:t>
            </a:r>
          </a:p>
          <a:p>
            <a:pPr algn="ctr"/>
            <a:r>
              <a:rPr lang="ru-RU" sz="3200" dirty="0" smtClean="0">
                <a:latin typeface="Book Antiqua" panose="02040602050305030304" pitchFamily="18" charset="0"/>
              </a:rPr>
              <a:t> </a:t>
            </a:r>
            <a:r>
              <a:rPr lang="ru-RU" sz="3200" dirty="0">
                <a:latin typeface="Book Antiqua" panose="02040602050305030304" pitchFamily="18" charset="0"/>
              </a:rPr>
              <a:t>по правам ребенка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10549" y="2538776"/>
            <a:ext cx="4607352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Астахов</a:t>
            </a:r>
          </a:p>
          <a:p>
            <a:pPr algn="ctr"/>
            <a:r>
              <a:rPr lang="ru-RU" sz="6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Павел </a:t>
            </a:r>
          </a:p>
          <a:p>
            <a:pPr algn="ctr"/>
            <a:r>
              <a:rPr lang="ru-RU" sz="6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Алексеевич</a:t>
            </a:r>
          </a:p>
        </p:txBody>
      </p:sp>
    </p:spTree>
    <p:extLst>
      <p:ext uri="{BB962C8B-B14F-4D97-AF65-F5344CB8AC3E}">
        <p14:creationId xmlns:p14="http://schemas.microsoft.com/office/powerpoint/2010/main" val="1513012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3085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88640"/>
            <a:ext cx="4225652" cy="65638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7912" y="404664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Book Antiqua" panose="02040602050305030304" pitchFamily="18" charset="0"/>
              </a:rPr>
              <a:t>Главным социальным предназначением института Уполномоченного по правам </a:t>
            </a:r>
            <a:r>
              <a:rPr lang="ru-RU" sz="2000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ребенка является </a:t>
            </a:r>
            <a:r>
              <a:rPr lang="ru-RU" sz="2000" dirty="0">
                <a:solidFill>
                  <a:srgbClr val="000000"/>
                </a:solidFill>
                <a:latin typeface="Book Antiqua" panose="02040602050305030304" pitchFamily="18" charset="0"/>
              </a:rPr>
              <a:t>улучшение положения детей в Российской Федерации, обеспечение соблюдения прав и свобод ребенка и восстановление нарушенных прав детей, в том числе путем осуществления независимого контроля за деятельностью органов государственной власти Российской Федерации и субъектов Российской Федерации, органов местного самоуправления, организаций и должностных лиц в части соблюдения ими прав и законных интересов несовершеннолетних.</a:t>
            </a:r>
            <a:endParaRPr lang="ru-RU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875074"/>
      </p:ext>
    </p:extLst>
  </p:cSld>
  <p:clrMapOvr>
    <a:masterClrMapping/>
  </p:clrMapOvr>
  <p:transition advTm="10802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39552" y="476672"/>
            <a:ext cx="8229600" cy="569007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sz="1900" b="1" dirty="0"/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ook Antiqua" panose="02040602050305030304" pitchFamily="18" charset="0"/>
              </a:rPr>
              <a:t>Уполномоченный при Президенте Российской </a:t>
            </a:r>
            <a:r>
              <a:rPr lang="ru-RU" sz="2400" b="1" dirty="0" smtClean="0">
                <a:latin typeface="Book Antiqua" panose="02040602050305030304" pitchFamily="18" charset="0"/>
              </a:rPr>
              <a:t>Федерации </a:t>
            </a:r>
            <a:r>
              <a:rPr lang="ru-RU" sz="2400" b="1" dirty="0">
                <a:latin typeface="Book Antiqua" panose="02040602050305030304" pitchFamily="18" charset="0"/>
              </a:rPr>
              <a:t>по правам ребенка П.А. Астахов</a:t>
            </a:r>
            <a:endParaRPr lang="en-US" sz="2400" b="1" dirty="0">
              <a:latin typeface="Book Antiqua" panose="0204060205030503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1900" b="1" dirty="0"/>
              <a:t>                                 </a:t>
            </a:r>
            <a:r>
              <a:rPr lang="en-US" sz="4400" b="1" dirty="0">
                <a:solidFill>
                  <a:srgbClr val="FF0000"/>
                </a:solidFill>
              </a:rPr>
              <a:t>www.rfdeti.ru</a:t>
            </a:r>
            <a:endParaRPr lang="ru-RU" sz="4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Book Antiqua" panose="02040602050305030304" pitchFamily="18" charset="0"/>
              </a:rPr>
              <a:t>Детский </a:t>
            </a:r>
            <a:r>
              <a:rPr lang="ru-RU" sz="2400" b="1" dirty="0">
                <a:latin typeface="Book Antiqua" panose="02040602050305030304" pitchFamily="18" charset="0"/>
              </a:rPr>
              <a:t>телефон доверия с единым общероссийским номером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1900" b="1" dirty="0"/>
              <a:t>                                    </a:t>
            </a:r>
            <a:r>
              <a:rPr lang="ru-RU" sz="4400" b="1" dirty="0" smtClean="0">
                <a:solidFill>
                  <a:srgbClr val="FF0000"/>
                </a:solidFill>
              </a:rPr>
              <a:t>8-800-2000-122</a:t>
            </a:r>
            <a:endParaRPr lang="ru-RU" sz="44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ru-RU" sz="4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654456"/>
      </p:ext>
    </p:extLst>
  </p:cSld>
  <p:clrMapOvr>
    <a:masterClrMapping/>
  </p:clrMapOvr>
  <p:transition advTm="1683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</a:t>
            </a:r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 рождения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71855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жизнь (ст. 6 Конвенции ООН о правах ребенка, ч.1 ст. 20 Конституции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имя (ст. 7 Конвенции ООН о правах ребенка, ст. 58 Конституции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всестороннее развитие и уважение человеческого достоинства (ст. 27 Конвенции ООН о правах ребенка).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защиту своих прав и законных интересов родителями, органами опеки и попечительства, прокурором и судом.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самостоятельное обращение в орган опеки попечительства за защитой своих прав.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быть заслушанным в ходе любого судебного или административного заседания (ст.3 Конвенции ООН о правах ребенка, ст. 56, 57 СК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жить и воспитываться в семье. Право на имущественные права (ст. 9, 12 Конвенции ООН о правах ребенка,  ст. 54, 57, 60 СК РФ</a:t>
            </a:r>
            <a:r>
              <a:rPr lang="ru-RU" dirty="0" smtClean="0">
                <a:latin typeface="Calibri" panose="020F0502020204030204" pitchFamily="34" charset="0"/>
              </a:rPr>
              <a:t>).</a:t>
            </a:r>
            <a:endParaRPr lang="ru-RU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гражданство (ст. 7 Конвенции ООН о правах ребенка).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" panose="020F0502020204030204" pitchFamily="34" charset="0"/>
              </a:rPr>
              <a:t>Право </a:t>
            </a:r>
            <a:r>
              <a:rPr lang="ru-RU" dirty="0">
                <a:latin typeface="Calibri" panose="020F0502020204030204" pitchFamily="34" charset="0"/>
              </a:rPr>
              <a:t>на пользование наиболее совершенными услугами системы здравоохранения и средствами лечения болезней и восстановления здоровья (ст. 24 Конвенции ООН о правах ребенка</a:t>
            </a:r>
            <a:r>
              <a:rPr lang="ru-RU" dirty="0" smtClean="0">
                <a:latin typeface="Calibri" panose="020F0502020204030204" pitchFamily="34" charset="0"/>
              </a:rPr>
              <a:t>).</a:t>
            </a:r>
            <a:endParaRPr lang="ru-RU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5389535"/>
      </p:ext>
    </p:extLst>
  </p:cSld>
  <p:clrMapOvr>
    <a:masterClrMapping/>
  </p:clrMapOvr>
  <p:transition advTm="138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646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6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556792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a typeface="Times New Roman" panose="02020603050405020304" pitchFamily="18" charset="0"/>
              </a:rPr>
              <a:t>Право на образование (обязанность получить основное общее образование – ст. 43 Конституции РФ</a:t>
            </a:r>
            <a:r>
              <a:rPr lang="ru-RU" sz="2400" dirty="0" smtClean="0">
                <a:ea typeface="Times New Roman" panose="02020603050405020304" pitchFamily="18" charset="0"/>
              </a:rPr>
              <a:t>).</a:t>
            </a:r>
          </a:p>
          <a:p>
            <a:pPr lvl="0">
              <a:spcAft>
                <a:spcPts val="0"/>
              </a:spcAft>
            </a:pPr>
            <a:endParaRPr lang="ru-RU" sz="2400" dirty="0"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a typeface="Times New Roman" panose="02020603050405020304" pitchFamily="18" charset="0"/>
              </a:rPr>
              <a:t>Право совершения мелких бытовых </a:t>
            </a:r>
            <a:r>
              <a:rPr lang="ru-RU" sz="2400" dirty="0" smtClean="0">
                <a:ea typeface="Times New Roman" panose="02020603050405020304" pitchFamily="18" charset="0"/>
              </a:rPr>
              <a:t>сделок</a:t>
            </a:r>
          </a:p>
          <a:p>
            <a:pPr lvl="0">
              <a:spcAft>
                <a:spcPts val="0"/>
              </a:spcAft>
            </a:pPr>
            <a:r>
              <a:rPr lang="ru-RU" sz="2400" dirty="0" smtClean="0">
                <a:ea typeface="Times New Roman" panose="02020603050405020304" pitchFamily="18" charset="0"/>
              </a:rPr>
              <a:t> </a:t>
            </a:r>
            <a:r>
              <a:rPr lang="ru-RU" sz="2400" dirty="0">
                <a:ea typeface="Times New Roman" panose="02020603050405020304" pitchFamily="18" charset="0"/>
              </a:rPr>
              <a:t>(ст. 28 ГК РФ</a:t>
            </a:r>
            <a:r>
              <a:rPr lang="ru-RU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).</a:t>
            </a:r>
            <a:endParaRPr lang="ru-RU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91532"/>
      </p:ext>
    </p:extLst>
  </p:cSld>
  <p:clrMapOvr>
    <a:masterClrMapping/>
  </p:clrMapOvr>
  <p:transition advTm="6181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8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556792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Право быть членом и участником детского общественного объединения (ст. 19 Закона «Об общественных объединениях</a:t>
            </a:r>
            <a:r>
              <a:rPr lang="ru-RU" sz="2400" dirty="0" smtClean="0"/>
              <a:t>).</a:t>
            </a:r>
          </a:p>
          <a:p>
            <a:pPr lvl="0">
              <a:lnSpc>
                <a:spcPct val="150000"/>
              </a:lnSpc>
            </a:pPr>
            <a:endParaRPr lang="ru-RU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Ответственность в виде помещения в специальное учебно-воспитательное учреждение открытого типа (Закон РФ № 120 «Об основах системы профилактики безнадзорности и правонарушений несовершеннолетних).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414386"/>
      </p:ext>
    </p:extLst>
  </p:cSld>
  <p:clrMapOvr>
    <a:masterClrMapping/>
  </p:clrMapOvr>
  <p:transition advTm="5895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10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772816"/>
            <a:ext cx="8496944" cy="225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Право давать согласие на изменение своего имение и фамилии, на восстановление родителя в родительских правах, на усыновление или передачу в приемную семью (ст. 134 СК РФ)</a:t>
            </a:r>
          </a:p>
        </p:txBody>
      </p:sp>
    </p:spTree>
    <p:extLst>
      <p:ext uri="{BB962C8B-B14F-4D97-AF65-F5344CB8AC3E}">
        <p14:creationId xmlns:p14="http://schemas.microsoft.com/office/powerpoint/2010/main" val="2329796134"/>
      </p:ext>
    </p:extLst>
  </p:cSld>
  <p:clrMapOvr>
    <a:masterClrMapping/>
  </p:clrMapOvr>
  <p:transition advTm="4884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11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772816"/>
            <a:ext cx="8496944" cy="280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Ответственность </a:t>
            </a:r>
            <a:r>
              <a:rPr lang="ru-RU" sz="2400" dirty="0"/>
              <a:t>в виде помещения в специальное воспитательное учреждение для детей и подростков (спецшкола, специнтернат и тому подобное) с девиантным (общественно опасным) поведением (ст. 50 Закона РФ «Об образовании»)</a:t>
            </a:r>
          </a:p>
        </p:txBody>
      </p:sp>
    </p:spTree>
    <p:extLst>
      <p:ext uri="{BB962C8B-B14F-4D97-AF65-F5344CB8AC3E}">
        <p14:creationId xmlns:p14="http://schemas.microsoft.com/office/powerpoint/2010/main" val="2464917185"/>
      </p:ext>
    </p:extLst>
  </p:cSld>
  <p:clrMapOvr>
    <a:masterClrMapping/>
  </p:clrMapOvr>
  <p:transition advTm="4888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14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98888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Право давать согласие на изменение своего гражданства (ст. 9 Закона «О гражданстве РФ»).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отмены усыновления (ст. 142 СК РФ).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требовать установления отцовства в отношении своего ребенка в судебном порядке (ст. 62 СК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 </a:t>
            </a: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без согласия родителей распоряжаться заработком (стипендией) и иными доходами.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Право без согласия родителей осуществлять права автора результата своей интеллектуальной деятельности.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Право самостоятельно совершать некоторые сделки, а также нести ответственность по заключенным сделкам (ст. 26 ГК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 </a:t>
            </a:r>
            <a:r>
              <a:rPr lang="ru-RU" dirty="0" smtClean="0">
                <a:latin typeface="+mj-lt"/>
              </a:rPr>
              <a:t>Самостоятельная </a:t>
            </a:r>
            <a:r>
              <a:rPr lang="ru-RU" dirty="0">
                <a:latin typeface="+mj-lt"/>
              </a:rPr>
              <a:t>гражданская ответственность за причиненный вред (ст. 1074 ГК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 </a:t>
            </a: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самостоятельно обращаться в суд для защиты своих интересов (ст. 56 СК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 </a:t>
            </a: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быть принятым на работу в свободное от учебы время для выполнения легкого труда (ст. 63 ТК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 </a:t>
            </a:r>
            <a:r>
              <a:rPr lang="ru-RU" dirty="0" smtClean="0">
                <a:latin typeface="+mj-lt"/>
              </a:rPr>
              <a:t>Право </a:t>
            </a:r>
            <a:r>
              <a:rPr lang="ru-RU" dirty="0">
                <a:latin typeface="+mj-lt"/>
              </a:rPr>
              <a:t>работать не более 24 часов в неделю (ст. 92 ТК РФ).</a:t>
            </a:r>
          </a:p>
          <a:p>
            <a:endParaRPr lang="ru-RU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010374"/>
      </p:ext>
    </p:extLst>
  </p:cSld>
  <p:clrMapOvr>
    <a:masterClrMapping/>
  </p:clrMapOvr>
  <p:transition advTm="143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76275"/>
            <a:ext cx="854075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563106"/>
      </p:ext>
    </p:extLst>
  </p:cSld>
  <p:clrMapOvr>
    <a:masterClrMapping/>
  </p:clrMapOvr>
  <p:transition advTm="11122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15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772816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Право </a:t>
            </a:r>
            <a:r>
              <a:rPr lang="ru-RU" sz="2400" dirty="0"/>
              <a:t>соглашаться или не соглашаться на медицинское вмешательство (ст. 24 Основ законодательства РФ об охране здоровья граждан).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Право </a:t>
            </a:r>
            <a:r>
              <a:rPr lang="ru-RU" sz="2400" dirty="0"/>
              <a:t>быть принятым на работу в случаях получения основного общего образования либо оставления его в соответствии с законодательством (ст. 63 ТК РФ).</a:t>
            </a:r>
          </a:p>
        </p:txBody>
      </p:sp>
    </p:spTree>
    <p:extLst>
      <p:ext uri="{BB962C8B-B14F-4D97-AF65-F5344CB8AC3E}">
        <p14:creationId xmlns:p14="http://schemas.microsoft.com/office/powerpoint/2010/main" val="1411590902"/>
      </p:ext>
    </p:extLst>
  </p:cSld>
  <p:clrMapOvr>
    <a:masterClrMapping/>
  </p:clrMapOvr>
  <p:transition advTm="617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16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772816"/>
            <a:ext cx="82991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Право </a:t>
            </a:r>
            <a:r>
              <a:rPr lang="ru-RU" sz="2400" dirty="0"/>
              <a:t>вступить в брак при наличии уважительной причины с разрешения органа местного самоуправления (ст. 13 СК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Право </a:t>
            </a:r>
            <a:r>
              <a:rPr lang="ru-RU" sz="2400" dirty="0"/>
              <a:t>самостоятельно осуществлять родительские права (ст. 62 СК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Право </a:t>
            </a:r>
            <a:r>
              <a:rPr lang="ru-RU" sz="2400" dirty="0"/>
              <a:t>работать не более 36 часов в неделю </a:t>
            </a:r>
            <a:endParaRPr lang="ru-RU" sz="2400" dirty="0" smtClean="0"/>
          </a:p>
          <a:p>
            <a:pPr lvl="0"/>
            <a:r>
              <a:rPr lang="ru-RU" sz="2400" dirty="0"/>
              <a:t> </a:t>
            </a:r>
            <a:r>
              <a:rPr lang="ru-RU" sz="2400" dirty="0" smtClean="0"/>
              <a:t>    (</a:t>
            </a:r>
            <a:r>
              <a:rPr lang="ru-RU" sz="2400" dirty="0"/>
              <a:t>ст. 92 ТК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Обязанность </a:t>
            </a:r>
            <a:r>
              <a:rPr lang="ru-RU" sz="2400" dirty="0"/>
              <a:t>юношей пройти подготовку по основам военной службы (ст. 13 Закона РФ «О воинской обязанности и военной службе»).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Административная </a:t>
            </a:r>
            <a:r>
              <a:rPr lang="ru-RU" sz="2400" dirty="0"/>
              <a:t>ответственность (ст. 2 КоАП РФ)</a:t>
            </a:r>
          </a:p>
        </p:txBody>
      </p:sp>
    </p:spTree>
    <p:extLst>
      <p:ext uri="{BB962C8B-B14F-4D97-AF65-F5344CB8AC3E}">
        <p14:creationId xmlns:p14="http://schemas.microsoft.com/office/powerpoint/2010/main" val="44746475"/>
      </p:ext>
    </p:extLst>
  </p:cSld>
  <p:clrMapOvr>
    <a:masterClrMapping/>
  </p:clrMapOvr>
  <p:transition advTm="6056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4225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17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772816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Обязанность </a:t>
            </a:r>
            <a:r>
              <a:rPr lang="ru-RU" sz="2400" dirty="0"/>
              <a:t>юношей встать на воинский учет /пройти комиссию в военкомате и получить приписное свидетельство/ (ст. 9 Закона РФ «О воинской обязанности и военной службе).</a:t>
            </a:r>
          </a:p>
        </p:txBody>
      </p:sp>
    </p:spTree>
    <p:extLst>
      <p:ext uri="{BB962C8B-B14F-4D97-AF65-F5344CB8AC3E}">
        <p14:creationId xmlns:p14="http://schemas.microsoft.com/office/powerpoint/2010/main" val="4285652266"/>
      </p:ext>
    </p:extLst>
  </p:cSld>
  <p:clrMapOvr>
    <a:masterClrMapping/>
  </p:clrMapOvr>
  <p:transition advTm="4032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Правовой статус несовершеннолетних </a:t>
            </a:r>
          </a:p>
          <a:p>
            <a:pPr algn="ctr"/>
            <a:r>
              <a:rPr lang="ru-RU" sz="36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с 18 лет</a:t>
            </a:r>
            <a:endParaRPr lang="ru-RU" sz="36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84784"/>
            <a:ext cx="86657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на вступление в брак (ст. 13 СК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избирать и голосовать на референдуме, участвовать в иных избирательных действиях (Закон «Об основных гарантиях избирательных прав и права на участие в референдуме граждан РФ»).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на управление легковым автомобилем (ст. 25 Правил дорожного движения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быть учредителями, членами и участниками общественных объединений (ст. 19 Закона «Об общественных объединениях»).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Воинская </a:t>
            </a:r>
            <a:r>
              <a:rPr lang="ru-RU" sz="2000" dirty="0"/>
              <a:t>обязанность для юношей (ст. 59 Конституции РФ, ст. 22 Закона РФ «О воинской обязанности и военной службе»).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Полная </a:t>
            </a:r>
            <a:r>
              <a:rPr lang="ru-RU" sz="2000" dirty="0"/>
              <a:t>материальная ответственность работника (ст. 242 ТК РФ).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Полная </a:t>
            </a:r>
            <a:r>
              <a:rPr lang="ru-RU" sz="2000" dirty="0"/>
              <a:t>уголовная ответственность (ст. 20, 87 УК РФ)</a:t>
            </a:r>
          </a:p>
        </p:txBody>
      </p:sp>
    </p:spTree>
    <p:extLst>
      <p:ext uri="{BB962C8B-B14F-4D97-AF65-F5344CB8AC3E}">
        <p14:creationId xmlns:p14="http://schemas.microsoft.com/office/powerpoint/2010/main" val="3433293235"/>
      </p:ext>
    </p:extLst>
  </p:cSld>
  <p:clrMapOvr>
    <a:masterClrMapping/>
  </p:clrMapOvr>
  <p:transition advTm="10876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204864"/>
            <a:ext cx="3312368" cy="3859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051720" y="764704"/>
            <a:ext cx="64807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ook Antiqua" panose="02040602050305030304" pitchFamily="18" charset="0"/>
              </a:rPr>
              <a:t>«Живи по закону, поступай по совести».</a:t>
            </a:r>
          </a:p>
        </p:txBody>
      </p:sp>
    </p:spTree>
    <p:extLst>
      <p:ext uri="{BB962C8B-B14F-4D97-AF65-F5344CB8AC3E}">
        <p14:creationId xmlns:p14="http://schemas.microsoft.com/office/powerpoint/2010/main" val="4105442342"/>
      </p:ext>
    </p:extLst>
  </p:cSld>
  <p:clrMapOvr>
    <a:masterClrMapping/>
  </p:clrMapOvr>
  <p:transition advTm="2866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20486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Викторина </a:t>
            </a:r>
            <a:endParaRPr lang="ru-RU" sz="4800" spc="-150" dirty="0" smtClean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  <a:p>
            <a:pPr algn="ctr"/>
            <a:r>
              <a:rPr lang="ru-RU" sz="48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“</a:t>
            </a:r>
            <a:r>
              <a:rPr lang="ru-RU" sz="48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Права литературных героев</a:t>
            </a:r>
            <a:r>
              <a:rPr lang="ru-RU" sz="48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”</a:t>
            </a:r>
            <a:endParaRPr lang="ru-RU" sz="48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702833"/>
      </p:ext>
    </p:extLst>
  </p:cSld>
  <p:clrMapOvr>
    <a:masterClrMapping/>
  </p:clrMapOvr>
  <p:transition advTm="4334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28600" y="657225"/>
            <a:ext cx="86106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какой сказке нарушено право на личную неприкосновенность, жизнь и свободу? </a:t>
            </a:r>
          </a:p>
        </p:txBody>
      </p:sp>
      <p:pic>
        <p:nvPicPr>
          <p:cNvPr id="9221" name="Picture 5" descr="10300260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28575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нгл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06"/>
          <a:stretch>
            <a:fillRect/>
          </a:stretch>
        </p:blipFill>
        <p:spPr bwMode="auto">
          <a:xfrm>
            <a:off x="3505200" y="3124200"/>
            <a:ext cx="235743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137263"/>
            <a:ext cx="2381250" cy="19145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2940797"/>
      </p:ext>
    </p:extLst>
  </p:cSld>
  <p:clrMapOvr>
    <a:masterClrMapping/>
  </p:clrMapOvr>
  <p:transition advTm="117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ru-RU" sz="1600"/>
          </a:p>
          <a:p>
            <a:pPr algn="ctr"/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Какие литературные герои могли бы пожаловаться, что нарушено их право на неприкосновенность жилища? </a:t>
            </a:r>
          </a:p>
        </p:txBody>
      </p:sp>
      <p:pic>
        <p:nvPicPr>
          <p:cNvPr id="10243" name="Picture 3" descr="threepigs-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1"/>
            <a:ext cx="4464496" cy="327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8251051"/>
      </p:ext>
    </p:extLst>
  </p:cSld>
  <p:clrMapOvr>
    <a:masterClrMapping/>
  </p:clrMapOvr>
  <p:transition advTm="89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28600" y="517525"/>
            <a:ext cx="8610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Героиня какой сказки воспользовалась, правом свободного передвижения и выбора местожительства?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348880"/>
            <a:ext cx="5544616" cy="35771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3900002"/>
      </p:ext>
    </p:extLst>
  </p:cSld>
  <p:clrMapOvr>
    <a:masterClrMapping/>
  </p:clrMapOvr>
  <p:transition advTm="98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04800" y="228600"/>
            <a:ext cx="8610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какой сказке героиня воспользовалась правом искать и находить в других странах убежище и защиту от преследований?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916832"/>
            <a:ext cx="5832648" cy="4018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9846666"/>
      </p:ext>
    </p:extLst>
  </p:cSld>
  <p:clrMapOvr>
    <a:masterClrMapping/>
  </p:clrMapOvr>
  <p:transition advTm="113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какой сказке нарушается право человека владеть своим имуществом? </a:t>
            </a:r>
          </a:p>
        </p:txBody>
      </p:sp>
      <p:pic>
        <p:nvPicPr>
          <p:cNvPr id="11266" name="Picture 2" descr="http://www.stihi.ru/pics/2012/07/28/47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68500"/>
            <a:ext cx="2520280" cy="41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7156942"/>
      </p:ext>
    </p:extLst>
  </p:cSld>
  <p:clrMapOvr>
    <a:masterClrMapping/>
  </p:clrMapOvr>
  <p:transition advTm="105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" y="7254"/>
            <a:ext cx="8610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Какой известный литературный герой воспользовался правом на труд, причем обеспечил себе и другим свободный выбор работы и справедливые условия </a:t>
            </a: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труда?</a:t>
            </a:r>
            <a:endParaRPr lang="ru-RU" sz="28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90" name="Picture 2" descr="http://www.kostyor.ru/archives/1-10/images1-10/usp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496" y="2060848"/>
            <a:ext cx="367240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0224091"/>
      </p:ext>
    </p:extLst>
  </p:cSld>
  <p:clrMapOvr>
    <a:masterClrMapping/>
  </p:clrMapOvr>
  <p:transition advTm="153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" y="438142"/>
            <a:ext cx="8610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какой сказке подтверждается право работающего на справедливое </a:t>
            </a: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вознаграждение?</a:t>
            </a:r>
            <a:endParaRPr lang="ru-RU" sz="28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700808"/>
            <a:ext cx="4248472" cy="45435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175517"/>
      </p:ext>
    </p:extLst>
  </p:cSld>
  <p:clrMapOvr>
    <a:masterClrMapping/>
  </p:clrMapOvr>
  <p:transition advTm="1078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" y="228600"/>
            <a:ext cx="8610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 какой известной сказочной героини нарушено право на отдых и досуг, разумное ограничение рабочего дня? </a:t>
            </a:r>
          </a:p>
        </p:txBody>
      </p:sp>
      <p:pic>
        <p:nvPicPr>
          <p:cNvPr id="10242" name="Picture 2" descr="https://encrypted-tbn1.gstatic.com/images?q=tbn:ANd9GcSLVXvK3MvJe30brYMeqGgm4w0yUiwwoOub_7mRY_OVQIA2QDu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4824536" cy="361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1252891"/>
      </p:ext>
    </p:extLst>
  </p:cSld>
  <p:clrMapOvr>
    <a:masterClrMapping/>
  </p:clrMapOvr>
  <p:transition advTm="131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20486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МОЙ </a:t>
            </a:r>
            <a:r>
              <a:rPr lang="ru-RU" sz="48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ВЗГЛЯД </a:t>
            </a:r>
          </a:p>
          <a:p>
            <a:pPr algn="ctr"/>
            <a:r>
              <a:rPr lang="ru-RU" sz="48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н</a:t>
            </a:r>
            <a:r>
              <a:rPr lang="ru-RU" sz="4800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  <a:cs typeface="Arial"/>
              </a:rPr>
              <a:t>а ситуацию</a:t>
            </a:r>
            <a:endParaRPr lang="ru-RU" sz="4800" spc="-150" dirty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Book Antiqua" panose="0204060205030503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9906135"/>
      </p:ext>
    </p:extLst>
  </p:cSld>
  <p:clrMapOvr>
    <a:masterClrMapping/>
  </p:clrMapOvr>
  <p:transition advTm="1728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76672"/>
            <a:ext cx="9433049" cy="10801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44824"/>
            <a:ext cx="8892480" cy="1296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7460" y="3429000"/>
            <a:ext cx="8926345" cy="1008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319" y="4618904"/>
            <a:ext cx="8886406" cy="970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8414357"/>
      </p:ext>
    </p:extLst>
  </p:cSld>
  <p:clrMapOvr>
    <a:masterClrMapping/>
  </p:clrMapOvr>
  <p:transition advTm="411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85720" y="2714620"/>
            <a:ext cx="8572560" cy="1357322"/>
          </a:xfrm>
          <a:noFill/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Каждый ребенок имеет право:</a:t>
            </a:r>
          </a:p>
        </p:txBody>
      </p:sp>
      <p:pic>
        <p:nvPicPr>
          <p:cNvPr id="2050" name="Picture 2" descr="D:\Права ребенка\44baf1b9d1bc76008382292dfaf65e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2000250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116985"/>
      </p:ext>
    </p:extLst>
  </p:cSld>
  <p:clrMapOvr>
    <a:masterClrMapping/>
  </p:clrMapOvr>
  <p:transition advTm="50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43375" y="1428750"/>
            <a:ext cx="478631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Каждый ребенок имеет право на имя и </a:t>
            </a:r>
            <a:r>
              <a:rPr lang="ru-RU" sz="3200" dirty="0" smtClean="0">
                <a:latin typeface="+mn-lt"/>
                <a:cs typeface="Times New Roman" panose="02020603050405020304" pitchFamily="18" charset="0"/>
              </a:rPr>
              <a:t>гражданство при 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рождении, а также право знать своих родителей и рассчитывать на их заботу</a:t>
            </a:r>
            <a:endParaRPr lang="ru-RU" sz="3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5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</a:t>
            </a:r>
          </a:p>
        </p:txBody>
      </p:sp>
      <p:pic>
        <p:nvPicPr>
          <p:cNvPr id="1027" name="Picture 3" descr="C:\Documents and Settings\школа\Мои документы\Загрузки\семь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35083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068410"/>
      </p:ext>
    </p:extLst>
  </p:cSld>
  <p:clrMapOvr>
    <a:masterClrMapping/>
  </p:clrMapOvr>
  <p:transition advTm="110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14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143375" y="1467992"/>
            <a:ext cx="471487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Государство должно уважать право ребенка на свободу мысли, совести и религии. Родители или опекуны ребенка должны разъяснить ему это право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928813"/>
            <a:ext cx="33337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8217"/>
      </p:ext>
    </p:extLst>
  </p:cSld>
  <p:clrMapOvr>
    <a:masterClrMapping/>
  </p:clrMapOvr>
  <p:transition advTm="110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15, 16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00563" y="1428750"/>
            <a:ext cx="464343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Дети имеют право встречаться и объединяться в группы, если только это не нарушает общественную безопасность и порядок  </a:t>
            </a:r>
          </a:p>
        </p:txBody>
      </p:sp>
      <p:pic>
        <p:nvPicPr>
          <p:cNvPr id="1026" name="Picture 2" descr="C:\Documents and Settings\школа\Рабочий стол\Новая папка\e8dfd09784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57313"/>
            <a:ext cx="4071937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50" y="4857750"/>
            <a:ext cx="83581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Каждый  ребенок имеет право на личную жизнь,  на защиту от незаконного посягательства на его честь и репутацию </a:t>
            </a:r>
          </a:p>
        </p:txBody>
      </p:sp>
    </p:spTree>
    <p:extLst>
      <p:ext uri="{BB962C8B-B14F-4D97-AF65-F5344CB8AC3E}">
        <p14:creationId xmlns:p14="http://schemas.microsoft.com/office/powerpoint/2010/main" val="3694783811"/>
      </p:ext>
    </p:extLst>
  </p:cSld>
  <p:clrMapOvr>
    <a:masterClrMapping/>
  </p:clrMapOvr>
  <p:transition advTm="107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17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929063" y="1357313"/>
            <a:ext cx="50006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Каждый ребенок имеет право на доступ к информации и материалам, способствующим духовному и моральному благополучию, здоровому физическому и психическому развитию ребенка</a:t>
            </a:r>
          </a:p>
        </p:txBody>
      </p:sp>
      <p:pic>
        <p:nvPicPr>
          <p:cNvPr id="25601" name="Picture 1" descr="C:\Documents and Settings\школа\Рабочий стол\Новая папка\5486bdef0a0b559d73daf16f3c3d3c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r="5086"/>
          <a:stretch>
            <a:fillRect/>
          </a:stretch>
        </p:blipFill>
        <p:spPr bwMode="auto">
          <a:xfrm>
            <a:off x="500063" y="1714500"/>
            <a:ext cx="3429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187592"/>
      </p:ext>
    </p:extLst>
  </p:cSld>
  <p:clrMapOvr>
    <a:masterClrMapping/>
  </p:clrMapOvr>
  <p:transition advTm="110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19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071938" y="1349375"/>
            <a:ext cx="4786312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Государство должно защищать ребенка от всех видов насилия, отсутствия заботы и плохого обращения со стороны родителей или других лиц, а также помогать ребенку, подвергшемуся жестокому обращению со стороны взрослых </a:t>
            </a:r>
            <a:r>
              <a:rPr lang="ru-RU" sz="3000" dirty="0" smtClean="0">
                <a:latin typeface="+mn-lt"/>
                <a:cs typeface="Times New Roman" panose="02020603050405020304" pitchFamily="18" charset="0"/>
              </a:rPr>
              <a:t>.</a:t>
            </a:r>
            <a:endParaRPr lang="ru-RU" sz="30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6626" name="Picture 2" descr="http://basik.ru/images/2691/sho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500188"/>
            <a:ext cx="3500437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415905"/>
      </p:ext>
    </p:extLst>
  </p:cSld>
  <p:clrMapOvr>
    <a:masterClrMapping/>
  </p:clrMapOvr>
  <p:transition advTm="111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19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714875" y="1357313"/>
            <a:ext cx="42148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Если ребенок лишается своей семьи, то он вправе рассчитывать на особую защиту и помощь со стороны государства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pic>
        <p:nvPicPr>
          <p:cNvPr id="27650" name="Picture 2" descr="http://ugorsk.ru/razdel/social_sf/opeka/priemnaj%20semaj%20%20Cipp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>
            <a:fillRect/>
          </a:stretch>
        </p:blipFill>
        <p:spPr bwMode="auto">
          <a:xfrm>
            <a:off x="357188" y="1357313"/>
            <a:ext cx="4286250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85750" y="4857750"/>
            <a:ext cx="85725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Государство может передать ребенка на воспитание тем людям, которые уважают его родные язык, религию и культуру </a:t>
            </a:r>
            <a:endParaRPr lang="ru-RU" sz="30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828271"/>
      </p:ext>
    </p:extLst>
  </p:cSld>
  <p:clrMapOvr>
    <a:masterClrMapping/>
  </p:clrMapOvr>
  <p:transition advTm="111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572000" y="1643063"/>
            <a:ext cx="435768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 smtClean="0">
                <a:latin typeface="+mn-lt"/>
                <a:cs typeface="Times New Roman" panose="02020603050405020304" pitchFamily="18" charset="0"/>
              </a:rPr>
              <a:t>Каждый 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ребенок имеет право на охрану своего здоровья: на получение медицинской помощи, чистой питьевой воды и полноценного питания </a:t>
            </a:r>
          </a:p>
        </p:txBody>
      </p:sp>
      <p:pic>
        <p:nvPicPr>
          <p:cNvPr id="28674" name="Picture 2" descr="http://aif.ru/application/public/article/272/934a053b2f4005184b3e3dfdd967b585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t="18443" r="24956" b="24181"/>
          <a:stretch>
            <a:fillRect/>
          </a:stretch>
        </p:blipFill>
        <p:spPr bwMode="auto">
          <a:xfrm>
            <a:off x="500063" y="1643063"/>
            <a:ext cx="388302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964404"/>
      </p:ext>
    </p:extLst>
  </p:cSld>
  <p:clrMapOvr>
    <a:masterClrMapping/>
  </p:clrMapOvr>
  <p:transition advTm="106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28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143375" y="1285875"/>
            <a:ext cx="485775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 smtClean="0">
                <a:latin typeface="+mn-lt"/>
                <a:cs typeface="Times New Roman" panose="02020603050405020304" pitchFamily="18" charset="0"/>
              </a:rPr>
              <a:t>Каждый 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ребенок имеет право на образование. Начальное образование должно быть обязательным и бесплатным, среднее и высшее - доступным для всех детей. В школах должны соблюдаться права ребенка и проявляться уважение к его человеческому достоинству </a:t>
            </a:r>
          </a:p>
        </p:txBody>
      </p:sp>
      <p:pic>
        <p:nvPicPr>
          <p:cNvPr id="29700" name="Picture 4" descr="http://image.websib.ru/06/img/kid_with_bo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0"/>
            <a:ext cx="374332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898685"/>
      </p:ext>
    </p:extLst>
  </p:cSld>
  <p:clrMapOvr>
    <a:masterClrMapping/>
  </p:clrMapOvr>
  <p:transition advTm="112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30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286250" y="1214061"/>
            <a:ext cx="471487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000" dirty="0" smtClean="0">
                <a:latin typeface="+mn-lt"/>
                <a:cs typeface="Times New Roman" panose="02020603050405020304" pitchFamily="18" charset="0"/>
              </a:rPr>
              <a:t>Если 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ребенок принадлежит </a:t>
            </a:r>
            <a:r>
              <a:rPr lang="ru-RU" sz="3000" dirty="0" smtClean="0">
                <a:latin typeface="+mn-lt"/>
                <a:cs typeface="Times New Roman" panose="02020603050405020304" pitchFamily="18" charset="0"/>
              </a:rPr>
              <a:t>к этническому</a:t>
            </a:r>
            <a:r>
              <a:rPr lang="ru-RU" sz="3000" dirty="0">
                <a:latin typeface="+mn-lt"/>
                <a:cs typeface="Times New Roman" panose="02020603050405020304" pitchFamily="18" charset="0"/>
              </a:rPr>
              <a:t>, религиозному или языковому меньшинству, он имеет право говорить на родном языке и соблюдать родные обычаи, исповедовать свою религию </a:t>
            </a:r>
          </a:p>
        </p:txBody>
      </p:sp>
      <p:pic>
        <p:nvPicPr>
          <p:cNvPr id="30723" name="Picture 3" descr="http://dob.1september.ru/2002/20/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928813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610540"/>
      </p:ext>
    </p:extLst>
  </p:cSld>
  <p:clrMapOvr>
    <a:masterClrMapping/>
  </p:clrMapOvr>
  <p:transition advTm="108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31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929188" y="1428463"/>
            <a:ext cx="378618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 smtClean="0">
                <a:latin typeface="+mn-lt"/>
                <a:cs typeface="Times New Roman" panose="02020603050405020304" pitchFamily="18" charset="0"/>
              </a:rPr>
              <a:t>Каждый 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ребенок имеет право на отдых и игры, а также на участие в культурной и творческой жизни</a:t>
            </a:r>
          </a:p>
        </p:txBody>
      </p:sp>
      <p:pic>
        <p:nvPicPr>
          <p:cNvPr id="1029" name="Picture 5" descr="http://www.mddm.org/decor/arch/black06/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" r="1617"/>
          <a:stretch>
            <a:fillRect/>
          </a:stretch>
        </p:blipFill>
        <p:spPr bwMode="auto">
          <a:xfrm>
            <a:off x="357188" y="1500188"/>
            <a:ext cx="4500562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953595"/>
      </p:ext>
    </p:extLst>
  </p:cSld>
  <p:clrMapOvr>
    <a:masterClrMapping/>
  </p:clrMapOvr>
  <p:transition advTm="109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32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572000" y="1817876"/>
            <a:ext cx="4572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dirty="0" smtClean="0">
                <a:latin typeface="+mn-lt"/>
                <a:cs typeface="Times New Roman" panose="02020603050405020304" pitchFamily="18" charset="0"/>
              </a:rPr>
              <a:t>Государство </a:t>
            </a:r>
            <a:r>
              <a:rPr lang="ru-RU" sz="3200" dirty="0">
                <a:latin typeface="+mn-lt"/>
                <a:cs typeface="Times New Roman" panose="02020603050405020304" pitchFamily="18" charset="0"/>
              </a:rPr>
              <a:t>должно защищать ребенка от опасной, вредной и непосильной работы. </a:t>
            </a:r>
          </a:p>
          <a:p>
            <a:r>
              <a:rPr lang="ru-RU" sz="3200" dirty="0">
                <a:latin typeface="+mn-lt"/>
                <a:cs typeface="Times New Roman" panose="02020603050405020304" pitchFamily="18" charset="0"/>
              </a:rPr>
              <a:t>	Работа не должна мешать образованию и духовно-физическому развитию ребенка</a:t>
            </a:r>
          </a:p>
        </p:txBody>
      </p:sp>
      <p:pic>
        <p:nvPicPr>
          <p:cNvPr id="32771" name="Picture 3" descr="http://www.childjustice.org/assets/images/Child-Labour05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71625"/>
            <a:ext cx="276225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102680"/>
      </p:ext>
    </p:extLst>
  </p:cSld>
  <p:clrMapOvr>
    <a:masterClrMapping/>
  </p:clrMapOvr>
  <p:transition advTm="108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33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429125" y="1643063"/>
            <a:ext cx="442912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Государство 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должно сделать все возможное, чтобы уберечь детей от незаконного употребления наркотиков и психотропных веществ, не допустить использования детей в производстве и торговле наркотиками </a:t>
            </a:r>
          </a:p>
        </p:txBody>
      </p:sp>
      <p:pic>
        <p:nvPicPr>
          <p:cNvPr id="33797" name="Picture 5" descr="http://gazeta.aif.ru/data/mags/health/351-352/pics/06_04_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714500"/>
            <a:ext cx="300037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029123"/>
      </p:ext>
    </p:extLst>
  </p:cSld>
  <p:clrMapOvr>
    <a:masterClrMapping/>
  </p:clrMapOvr>
  <p:transition advTm="112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67627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/>
          <a:lstStyle/>
          <a:p>
            <a:pPr algn="r"/>
            <a:r>
              <a:rPr lang="ru-RU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34</a:t>
            </a:r>
            <a:endParaRPr lang="ru-RU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572000" y="1501209"/>
            <a:ext cx="43576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Государство 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обеспечивает, чтобы ни один ребенок не подвергался пыткам, жестокому обращению, незаконному аресту и лишению свободы.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34819" name="Picture 3" descr="http://schelkovo-blagochin.orthodoxy.ru/press/svetilnik/2008_102/images/ystic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643063"/>
            <a:ext cx="3786188" cy="26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71500" y="4857750"/>
            <a:ext cx="82867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Каждый 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лишенный свободы ребенок имеет право поддерживать контакты со своей семьей, получать правовую помощь и искать защиту в суде </a:t>
            </a:r>
            <a:endParaRPr lang="ru-RU" sz="28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400250"/>
      </p:ext>
    </p:extLst>
  </p:cSld>
  <p:clrMapOvr>
    <a:masterClrMapping/>
  </p:clrMapOvr>
  <p:transition advTm="111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minjust.tatar.ru/rus/file/news/news_3397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14382" y="714356"/>
            <a:ext cx="72460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ПОМНИТЕ,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ПОЛЬЗУЯСЬ   СВОИМИ   ПРАВАМИ,   НАДО   УВАЖАТЬ ПРАВА ДРУГИХ ЛЮДЕЙ!</a:t>
            </a:r>
          </a:p>
        </p:txBody>
      </p:sp>
      <p:pic>
        <p:nvPicPr>
          <p:cNvPr id="35844" name="Picture 4" descr="http://blago.katren.ru/assets/images/99_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786063"/>
            <a:ext cx="47625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159336"/>
      </p:ext>
    </p:extLst>
  </p:cSld>
  <p:clrMapOvr>
    <a:masterClrMapping/>
  </p:clrMapOvr>
  <p:transition advTm="65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5.9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1.2|9.4"/>
</p:tagLst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E64B3FB-D41B-43EA-9BB3-E80B28B33B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Образцы слайдов презентации (оформление с голубыми лучами)</Template>
  <TotalTime>173</TotalTime>
  <Words>1237</Words>
  <Application>Microsoft Office PowerPoint</Application>
  <PresentationFormat>Экран (4:3)</PresentationFormat>
  <Paragraphs>137</Paragraphs>
  <Slides>43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45" baseType="lpstr">
      <vt:lpstr>Blue Segoe 4-3 template-template_April-17-2007</vt:lpstr>
      <vt:lpstr>Белый текст и шрифт Courier для слайдов с кодом</vt:lpstr>
      <vt:lpstr> «Счастье твое закон бережет»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Каждый ребенок имеет право:</vt:lpstr>
      <vt:lpstr>статья 7</vt:lpstr>
      <vt:lpstr>статья 14</vt:lpstr>
      <vt:lpstr>статья 15, 16</vt:lpstr>
      <vt:lpstr>статья 17</vt:lpstr>
      <vt:lpstr>статья 19</vt:lpstr>
      <vt:lpstr>статья 19</vt:lpstr>
      <vt:lpstr>статья 24</vt:lpstr>
      <vt:lpstr>статья 28</vt:lpstr>
      <vt:lpstr>статья 30</vt:lpstr>
      <vt:lpstr>статья 31</vt:lpstr>
      <vt:lpstr>статья 32</vt:lpstr>
      <vt:lpstr>статья 33</vt:lpstr>
      <vt:lpstr>статья 34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Счастье твое</dc:title>
  <dc:creator>Роман;библиотека</dc:creator>
  <cp:keywords/>
  <cp:lastModifiedBy>Библиотека</cp:lastModifiedBy>
  <cp:revision>23</cp:revision>
  <dcterms:created xsi:type="dcterms:W3CDTF">2013-11-17T14:21:22Z</dcterms:created>
  <dcterms:modified xsi:type="dcterms:W3CDTF">2024-07-23T07:40:38Z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TC102867099990</vt:lpwstr>
  </property>
</Properties>
</file>